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2dcbabe76_0_1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2dcbabe76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0c2a8a6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30c2a8a6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2dcbabe76_0_1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2dcbabe76_0_1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30c2a8a6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30c2a8a6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30c2a8a6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30c2a8a6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30c2a8a6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30c2a8a6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2dcbabe76_0_1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2dcbabe76_0_1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2dcbabe7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2dcbabe7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2dcbabe76_0_1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2dcbabe76_0_1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2dcbabe76_0_1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2dcbabe76_0_1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2dcbabe76_0_1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2dcbabe76_0_1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2dcbabe76_0_1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2dcbabe76_0_1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2dcbabe76_0_1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2dcbabe76_0_1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2dcbabe76_0_1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2dcbabe76_0_1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type="ctrTitle"/>
          </p:nvPr>
        </p:nvSpPr>
        <p:spPr>
          <a:xfrm>
            <a:off x="323525" y="521325"/>
            <a:ext cx="3464700" cy="1339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23525" y="1990875"/>
            <a:ext cx="3464700" cy="1890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2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3822525" y="876138"/>
            <a:ext cx="4810200" cy="347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3920175" y="988038"/>
            <a:ext cx="4614900" cy="325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 rot="10800000">
            <a:off x="3438975" y="876076"/>
            <a:ext cx="481200" cy="4812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511275" y="714476"/>
            <a:ext cx="2533800" cy="222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5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-100" y="-125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0" y="0"/>
            <a:ext cx="3789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283675" y="316700"/>
            <a:ext cx="4407300" cy="3834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hyperlink" Target="https://youtu.be/LJdH-1yBe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istoriek.net/balthasar-gerards-moordenaar-willem-van-oranje/489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79950" y="1850600"/>
            <a:ext cx="3027900" cy="13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Rayan Afkir</a:t>
            </a:r>
            <a:endParaRPr sz="26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Groep 7</a:t>
            </a:r>
            <a:endParaRPr sz="19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557850" y="1768750"/>
            <a:ext cx="20721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904"/>
              <a:t>Presentatie:</a:t>
            </a:r>
            <a:br>
              <a:rPr lang="en-GB" sz="3180"/>
            </a:br>
            <a:endParaRPr sz="267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475" y="0"/>
            <a:ext cx="58585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17406" r="17400" t="0"/>
          <a:stretch/>
        </p:blipFill>
        <p:spPr>
          <a:xfrm>
            <a:off x="3970125" y="1031263"/>
            <a:ext cx="4528450" cy="31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>
            <p:ph type="title"/>
          </p:nvPr>
        </p:nvSpPr>
        <p:spPr>
          <a:xfrm>
            <a:off x="212850" y="610575"/>
            <a:ext cx="28494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400"/>
              <a:t>Het conflict</a:t>
            </a:r>
            <a:endParaRPr sz="3400"/>
          </a:p>
        </p:txBody>
      </p:sp>
      <p:sp>
        <p:nvSpPr>
          <p:cNvPr id="150" name="Google Shape;150;p25"/>
          <p:cNvSpPr txBox="1"/>
          <p:nvPr/>
        </p:nvSpPr>
        <p:spPr>
          <a:xfrm>
            <a:off x="212850" y="1925250"/>
            <a:ext cx="3496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Over het bestuur </a:t>
            </a:r>
            <a:endParaRPr sz="2400">
              <a:solidFill>
                <a:srgbClr val="FFFF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Over het geloof</a:t>
            </a:r>
            <a:endParaRPr sz="2400">
              <a:solidFill>
                <a:srgbClr val="FFFF00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Char char="●"/>
            </a:pPr>
            <a:r>
              <a:rPr lang="en-GB" sz="2300">
                <a:solidFill>
                  <a:srgbClr val="FFFF00"/>
                </a:solidFill>
              </a:rPr>
              <a:t>De oorlog begon in 1568</a:t>
            </a:r>
            <a:endParaRPr sz="23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4014875" y="422175"/>
            <a:ext cx="46734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b="0" lang="en-GB" sz="2400">
                <a:solidFill>
                  <a:srgbClr val="FFFF00"/>
                </a:solidFill>
              </a:rPr>
              <a:t>De protestanten waren boos </a:t>
            </a:r>
            <a:endParaRPr b="0" sz="2400">
              <a:solidFill>
                <a:srgbClr val="FFFF00"/>
              </a:solidFill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13" y="1280212"/>
            <a:ext cx="3088575" cy="258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351550" y="422175"/>
            <a:ext cx="30885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De Beeldenstorm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58" name="Google Shape;158;p26"/>
          <p:cNvSpPr txBox="1"/>
          <p:nvPr/>
        </p:nvSpPr>
        <p:spPr>
          <a:xfrm>
            <a:off x="4014875" y="972675"/>
            <a:ext cx="497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Filips II werd erg boos. 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4014875" y="1526775"/>
            <a:ext cx="512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Hertog Alva naar de Nederlanden gestuurd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4070375" y="2450175"/>
            <a:ext cx="486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Raad van Beroerten is opgericht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4070375" y="3373575"/>
            <a:ext cx="401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Mensen krijgen de doodstraf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4014875" y="422175"/>
            <a:ext cx="51291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b="0" lang="en-GB" sz="2400">
                <a:solidFill>
                  <a:srgbClr val="FFFF00"/>
                </a:solidFill>
              </a:rPr>
              <a:t>Willem van Oranje organiseerde een opstand</a:t>
            </a:r>
            <a:endParaRPr b="0" sz="2400">
              <a:solidFill>
                <a:srgbClr val="FFFF00"/>
              </a:solidFill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533625" y="667450"/>
            <a:ext cx="3071400" cy="24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De Opstand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4090925" y="1417450"/>
            <a:ext cx="4977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Hij verkocht zijn bezittingen om soldaten te betalen.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4014875" y="2396350"/>
            <a:ext cx="497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Zijn soldaten vechten tegen het Spaanse leger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4146425" y="3319750"/>
            <a:ext cx="486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Hertog Alva had een groter leger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4146425" y="4150625"/>
            <a:ext cx="401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de </a:t>
            </a:r>
            <a:r>
              <a:rPr i="1" lang="en-GB" sz="2400">
                <a:solidFill>
                  <a:srgbClr val="FFFF00"/>
                </a:solidFill>
              </a:rPr>
              <a:t>(water)geuzen</a:t>
            </a:r>
            <a:r>
              <a:rPr lang="en-GB" sz="2400">
                <a:solidFill>
                  <a:srgbClr val="FFFF00"/>
                </a:solidFill>
              </a:rPr>
              <a:t> </a:t>
            </a:r>
            <a:endParaRPr sz="2400">
              <a:solidFill>
                <a:srgbClr val="FFFF00"/>
              </a:solidFill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75" y="1507875"/>
            <a:ext cx="3418450" cy="27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4014875" y="236125"/>
            <a:ext cx="4773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2000"/>
              <a:buChar char="●"/>
            </a:pPr>
            <a:r>
              <a:rPr b="0" lang="en-GB" sz="2000">
                <a:solidFill>
                  <a:srgbClr val="FFFF00"/>
                </a:solidFill>
              </a:rPr>
              <a:t>In 1584 werd Willem van Oranje vermoord</a:t>
            </a:r>
            <a:endParaRPr b="0" sz="2000">
              <a:solidFill>
                <a:srgbClr val="FFFF00"/>
              </a:solidFill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351550" y="705975"/>
            <a:ext cx="3088500" cy="25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50">
                <a:solidFill>
                  <a:schemeClr val="dk1"/>
                </a:solidFill>
              </a:rPr>
              <a:t>Wapenstilstand en Vrede van Münster</a:t>
            </a:r>
            <a:endParaRPr sz="25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4044725" y="1041863"/>
            <a:ext cx="49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●"/>
            </a:pPr>
            <a:r>
              <a:rPr lang="en-GB" sz="2000">
                <a:solidFill>
                  <a:srgbClr val="FFFF00"/>
                </a:solidFill>
              </a:rPr>
              <a:t>Zoon Maurits zette de strijd voort</a:t>
            </a:r>
            <a:endParaRPr sz="2000">
              <a:solidFill>
                <a:srgbClr val="FFFF00"/>
              </a:solidFill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3968675" y="1583350"/>
            <a:ext cx="512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●"/>
            </a:pPr>
            <a:r>
              <a:rPr lang="en-GB" sz="2000">
                <a:solidFill>
                  <a:srgbClr val="FFFF00"/>
                </a:solidFill>
              </a:rPr>
              <a:t>Na Filips II volgden Filips III en Filips IV</a:t>
            </a:r>
            <a:endParaRPr sz="2000">
              <a:solidFill>
                <a:srgbClr val="FFFF00"/>
              </a:solidFill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3968675" y="2124825"/>
            <a:ext cx="486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●"/>
            </a:pPr>
            <a:r>
              <a:rPr lang="en-GB" sz="2000">
                <a:solidFill>
                  <a:srgbClr val="FFFF00"/>
                </a:solidFill>
              </a:rPr>
              <a:t>Republiek der Zeven Verenigde Nederlanden</a:t>
            </a:r>
            <a:endParaRPr sz="2000">
              <a:solidFill>
                <a:srgbClr val="FFFF00"/>
              </a:solidFill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4044725" y="2919575"/>
            <a:ext cx="401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●"/>
            </a:pPr>
            <a:r>
              <a:rPr lang="en-GB" sz="2000">
                <a:solidFill>
                  <a:srgbClr val="FFFF00"/>
                </a:solidFill>
              </a:rPr>
              <a:t>het </a:t>
            </a:r>
            <a:r>
              <a:rPr i="1" lang="en-GB" sz="2000">
                <a:solidFill>
                  <a:srgbClr val="FFFF00"/>
                </a:solidFill>
              </a:rPr>
              <a:t>Twaalfjarig Bestand</a:t>
            </a:r>
            <a:endParaRPr sz="2000">
              <a:solidFill>
                <a:srgbClr val="FFFF00"/>
              </a:solidFill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90721"/>
            <a:ext cx="3287650" cy="230625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4044725" y="3515575"/>
            <a:ext cx="477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Char char="●"/>
            </a:pPr>
            <a:r>
              <a:rPr lang="en-GB" sz="2000">
                <a:solidFill>
                  <a:srgbClr val="FFFF00"/>
                </a:solidFill>
              </a:rPr>
              <a:t>Pas in 1648 sloten de Spanjaarden vrede </a:t>
            </a:r>
            <a:endParaRPr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4370400" y="1648350"/>
            <a:ext cx="412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b="0" lang="en-GB" sz="2400">
                <a:solidFill>
                  <a:srgbClr val="FFFF00"/>
                </a:solidFill>
              </a:rPr>
              <a:t>H</a:t>
            </a:r>
            <a:r>
              <a:rPr b="0" lang="en-GB" sz="2400">
                <a:solidFill>
                  <a:srgbClr val="FFFF00"/>
                </a:solidFill>
              </a:rPr>
              <a:t>et Wilhelmus</a:t>
            </a:r>
            <a:endParaRPr b="0" sz="2400">
              <a:solidFill>
                <a:srgbClr val="FFFF00"/>
              </a:solidFill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3811376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-62" y="3632350"/>
            <a:ext cx="3811500" cy="1327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</a:rPr>
              <a:t>   Het Volkslied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2" name="Google Shape;192;p29">
            <a:hlinkClick r:id="rId4"/>
          </p:cNvPr>
          <p:cNvSpPr txBox="1"/>
          <p:nvPr/>
        </p:nvSpPr>
        <p:spPr>
          <a:xfrm>
            <a:off x="4775550" y="2571750"/>
            <a:ext cx="331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FF00"/>
                </a:solidFill>
              </a:rPr>
              <a:t>&lt;AFSPELEN&gt;</a:t>
            </a:r>
            <a:endParaRPr sz="24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3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97700" y="216075"/>
            <a:ext cx="3550200" cy="144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Waar ga ik het vandaag over hebben?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13841" r="13841" t="0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2350" y="0"/>
            <a:ext cx="558179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ctrTitle"/>
          </p:nvPr>
        </p:nvSpPr>
        <p:spPr>
          <a:xfrm>
            <a:off x="3714975" y="1235375"/>
            <a:ext cx="5502600" cy="154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FFFF00"/>
                </a:solidFill>
              </a:rPr>
              <a:t>De Tachtigjarige Oorlog </a:t>
            </a:r>
            <a:r>
              <a:rPr lang="en-GB" sz="2300">
                <a:solidFill>
                  <a:srgbClr val="FFFF00"/>
                </a:solidFill>
              </a:rPr>
              <a:t>  </a:t>
            </a:r>
            <a:endParaRPr sz="63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Wat zijn de onderwerpen van vandaag?</a:t>
            </a:r>
            <a:endParaRPr sz="19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283675" y="271325"/>
            <a:ext cx="44073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Filips II 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283675" y="717375"/>
            <a:ext cx="44073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Willem van Oranje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4283675" y="1215350"/>
            <a:ext cx="44073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Het conflict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283675" y="1686525"/>
            <a:ext cx="44073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Beeldenstorm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50" y="1686525"/>
            <a:ext cx="2980350" cy="24612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4283675" y="2159363"/>
            <a:ext cx="44073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De opstand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283675" y="2608700"/>
            <a:ext cx="47451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Wapenstilstand en Vrede van Münster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FFFF00"/>
              </a:solidFill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283675" y="3530875"/>
            <a:ext cx="44073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GB" sz="2400">
                <a:solidFill>
                  <a:srgbClr val="FFFF00"/>
                </a:solidFill>
              </a:rPr>
              <a:t>Volkslied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845" y="0"/>
            <a:ext cx="38631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4055825" y="3831750"/>
            <a:ext cx="353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200"/>
              </a:spcAft>
              <a:buNone/>
            </a:pPr>
            <a:r>
              <a:rPr b="1" lang="en-GB" sz="4000">
                <a:solidFill>
                  <a:schemeClr val="dk1"/>
                </a:solidFill>
              </a:rPr>
              <a:t>Filips II</a:t>
            </a:r>
            <a:endParaRPr sz="4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301" y="0"/>
            <a:ext cx="5313700" cy="3536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5350325" y="766012"/>
            <a:ext cx="2599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00"/>
                </a:solidFill>
              </a:rPr>
              <a:t>‘In de zestiende eeuw was ik de baas van de Nederlanden</a:t>
            </a:r>
            <a:r>
              <a:rPr lang="en-GB" sz="19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.’</a:t>
            </a:r>
            <a:endParaRPr sz="19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5506325" y="1146892"/>
            <a:ext cx="30411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Wie ben ik ?</a:t>
            </a:r>
            <a:endParaRPr sz="295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5350325" y="1146900"/>
            <a:ext cx="36393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Ik ben </a:t>
            </a:r>
            <a:r>
              <a:rPr b="1" lang="en-GB" sz="2700">
                <a:solidFill>
                  <a:srgbClr val="FFFF00"/>
                </a:solidFill>
              </a:rPr>
              <a:t>Filips II.</a:t>
            </a:r>
            <a:endParaRPr sz="26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845" y="0"/>
            <a:ext cx="38631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0" y="0"/>
            <a:ext cx="1729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Filips II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236175" y="379160"/>
            <a:ext cx="4616100" cy="45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Char char="-"/>
            </a:pPr>
            <a:r>
              <a:rPr lang="en-GB" sz="1900">
                <a:solidFill>
                  <a:srgbClr val="FFFF00"/>
                </a:solidFill>
              </a:rPr>
              <a:t>Geboren op 1527 in de stad Madrid in Spanje</a:t>
            </a:r>
            <a:endParaRPr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Char char="-"/>
            </a:pPr>
            <a:r>
              <a:rPr lang="en-GB" sz="1900">
                <a:solidFill>
                  <a:srgbClr val="FFFF00"/>
                </a:solidFill>
              </a:rPr>
              <a:t>zijn moeder heet Isabel van Portugal </a:t>
            </a:r>
            <a:endParaRPr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Char char="-"/>
            </a:pPr>
            <a:r>
              <a:rPr lang="en-GB" sz="1900">
                <a:solidFill>
                  <a:srgbClr val="FFFF00"/>
                </a:solidFill>
              </a:rPr>
              <a:t>Filips II is zijn Nederlandse naam </a:t>
            </a:r>
            <a:endParaRPr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Char char="-"/>
            </a:pPr>
            <a:r>
              <a:rPr lang="en-GB" sz="1900">
                <a:solidFill>
                  <a:srgbClr val="FFFF00"/>
                </a:solidFill>
              </a:rPr>
              <a:t>Filips II was vroom katholiek</a:t>
            </a:r>
            <a:endParaRPr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Char char="-"/>
            </a:pPr>
            <a:r>
              <a:rPr lang="en-GB" sz="1900">
                <a:solidFill>
                  <a:srgbClr val="FFFF00"/>
                </a:solidFill>
              </a:rPr>
              <a:t>Vroom betekent erg godsdienstig</a:t>
            </a:r>
            <a:endParaRPr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Char char="-"/>
            </a:pPr>
            <a:r>
              <a:rPr lang="en-GB" sz="1900">
                <a:solidFill>
                  <a:srgbClr val="FFFF00"/>
                </a:solidFill>
              </a:rPr>
              <a:t>Na de dood van zijn moeder in 1539 werd hij in Spanje regent.</a:t>
            </a:r>
            <a:endParaRPr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Char char="-"/>
            </a:pPr>
            <a:r>
              <a:rPr lang="en-GB" sz="1900">
                <a:solidFill>
                  <a:srgbClr val="FFFF00"/>
                </a:solidFill>
              </a:rPr>
              <a:t>Regent betekent: Iemand die de taak van de koning waarneemt.</a:t>
            </a:r>
            <a:endParaRPr sz="1900">
              <a:solidFill>
                <a:srgbClr val="FFFF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Char char="-"/>
            </a:pPr>
            <a:r>
              <a:rPr lang="en-GB" sz="1900">
                <a:solidFill>
                  <a:srgbClr val="FFFF00"/>
                </a:solidFill>
              </a:rPr>
              <a:t>In 1555 werd hij koning van Spanje</a:t>
            </a:r>
            <a:endParaRPr sz="19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55975" y="103950"/>
            <a:ext cx="86643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140"/>
              <a:t>In welk jaar begint en eindigt de 16e eeuw?</a:t>
            </a:r>
            <a:endParaRPr sz="314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4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7525" y="1002100"/>
            <a:ext cx="4624800" cy="32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355975" y="1373625"/>
            <a:ext cx="3434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2"/>
                </a:solidFill>
              </a:rPr>
              <a:t>Begint in het jaar: </a:t>
            </a:r>
            <a:r>
              <a:rPr lang="en-GB" sz="1900">
                <a:solidFill>
                  <a:srgbClr val="FFFF00"/>
                </a:solidFill>
              </a:rPr>
              <a:t> </a:t>
            </a:r>
            <a:r>
              <a:rPr lang="en-GB" sz="3500">
                <a:solidFill>
                  <a:srgbClr val="FFFF00"/>
                </a:solidFill>
              </a:rPr>
              <a:t> 1501</a:t>
            </a:r>
            <a:endParaRPr sz="3700">
              <a:solidFill>
                <a:srgbClr val="FFFF00"/>
              </a:solidFill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355975" y="2210100"/>
            <a:ext cx="3434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2"/>
                </a:solidFill>
              </a:rPr>
              <a:t>Eindigt</a:t>
            </a:r>
            <a:r>
              <a:rPr lang="en-GB" sz="1900">
                <a:solidFill>
                  <a:schemeClr val="accent2"/>
                </a:solidFill>
              </a:rPr>
              <a:t> in het jaar: </a:t>
            </a:r>
            <a:r>
              <a:rPr lang="en-GB" sz="3500">
                <a:solidFill>
                  <a:srgbClr val="FFFF00"/>
                </a:solidFill>
              </a:rPr>
              <a:t> 1600</a:t>
            </a:r>
            <a:endParaRPr sz="37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00" y="744075"/>
            <a:ext cx="3132650" cy="31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301" y="0"/>
            <a:ext cx="5313700" cy="353602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5216375" y="934075"/>
            <a:ext cx="2796600" cy="15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55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‘Ik ben van opstandeling tot vader des vaderlands geworden.’</a:t>
            </a:r>
            <a:endParaRPr sz="155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5307875" y="1208767"/>
            <a:ext cx="30411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65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Wie ben ik ?</a:t>
            </a:r>
            <a:endParaRPr sz="265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5216375" y="1208775"/>
            <a:ext cx="31326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65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Ik ben Willem van Oranje.</a:t>
            </a:r>
            <a:endParaRPr sz="165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30" name="Google Shape;130;p22"/>
          <p:cNvSpPr txBox="1"/>
          <p:nvPr/>
        </p:nvSpPr>
        <p:spPr>
          <a:xfrm>
            <a:off x="336088" y="3876725"/>
            <a:ext cx="3398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Willem van Oranje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225863" y="3348950"/>
            <a:ext cx="3398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Willem van Oranje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624275" y="379150"/>
            <a:ext cx="5519700" cy="29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GB">
                <a:solidFill>
                  <a:srgbClr val="FFFF00"/>
                </a:solidFill>
              </a:rPr>
              <a:t>Geboren op 1533 in Dillenburg, Duitsland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GB">
                <a:solidFill>
                  <a:srgbClr val="FFFF00"/>
                </a:solidFill>
              </a:rPr>
              <a:t>Zijn vader heet: Willem I van Nassau-Dillenburg 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GB">
                <a:solidFill>
                  <a:srgbClr val="FFFF00"/>
                </a:solidFill>
              </a:rPr>
              <a:t>zijn moeder heet: Juliana van Stolberg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GB">
                <a:solidFill>
                  <a:srgbClr val="FFFF00"/>
                </a:solidFill>
              </a:rPr>
              <a:t>Zijn bijnaam is: Willem de Zwijger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GB">
                <a:solidFill>
                  <a:srgbClr val="FFFF00"/>
                </a:solidFill>
              </a:rPr>
              <a:t>Willem van Oranje was protestants 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GB">
                <a:solidFill>
                  <a:srgbClr val="FFFF00"/>
                </a:solidFill>
              </a:rPr>
              <a:t>Hij is vermoord op: 10 juli 1584 in Delft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-GB">
                <a:solidFill>
                  <a:srgbClr val="FFFF00"/>
                </a:solidFill>
              </a:rPr>
              <a:t>Hij is vermoord door Balthasar Gerards. </a:t>
            </a:r>
            <a:endParaRPr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330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00" y="991725"/>
            <a:ext cx="3503725" cy="22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222025" y="658975"/>
            <a:ext cx="3089700" cy="33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rgbClr val="FFFF00"/>
                </a:solidFill>
              </a:rPr>
              <a:t>Dit is het portret van de moordenaar van Willem van Oranje: </a:t>
            </a:r>
            <a:br>
              <a:rPr lang="en-GB" sz="2400">
                <a:solidFill>
                  <a:srgbClr val="FFFF00"/>
                </a:solidFill>
              </a:rPr>
            </a:br>
            <a:br>
              <a:rPr lang="en-GB" sz="2400">
                <a:solidFill>
                  <a:srgbClr val="FFFF00"/>
                </a:solidFill>
              </a:rPr>
            </a:br>
            <a:r>
              <a:rPr lang="en-GB" sz="2400">
                <a:uFill>
                  <a:noFill/>
                </a:uFill>
                <a:hlinkClick r:id="rId3"/>
              </a:rPr>
              <a:t>Balthasar Gerards</a:t>
            </a:r>
            <a:r>
              <a:rPr lang="en-GB" sz="2400"/>
              <a:t>.</a:t>
            </a:r>
            <a:endParaRPr sz="2400"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1325" y="0"/>
            <a:ext cx="57026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